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5"/>
  </p:notesMasterIdLst>
  <p:sldIdLst>
    <p:sldId id="287" r:id="rId4"/>
    <p:sldId id="256" r:id="rId5"/>
    <p:sldId id="293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316" r:id="rId28"/>
    <p:sldId id="317" r:id="rId29"/>
    <p:sldId id="318" r:id="rId30"/>
    <p:sldId id="319" r:id="rId31"/>
    <p:sldId id="320" r:id="rId32"/>
    <p:sldId id="321" r:id="rId33"/>
    <p:sldId id="290" r:id="rId34"/>
    <p:sldId id="291" r:id="rId35"/>
    <p:sldId id="292" r:id="rId36"/>
    <p:sldId id="322" r:id="rId37"/>
    <p:sldId id="323" r:id="rId38"/>
    <p:sldId id="324" r:id="rId39"/>
    <p:sldId id="325" r:id="rId40"/>
    <p:sldId id="326" r:id="rId41"/>
    <p:sldId id="286" r:id="rId42"/>
    <p:sldId id="288" r:id="rId43"/>
    <p:sldId id="289" r:id="rId4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CF1A7BE9-D65F-4695-9738-C26E0DCA12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16D499FC-F83A-484C-BCA8-66EC755270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FECA69C0-A2A6-4E57-BBAE-A1223320E9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7AB07BC9-BACF-47E7-B15D-08FEC71D775A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第七课 移民与移工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613A24E-49B9-4F08-B205-F337E53E02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peak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D9D7A0E-54C2-4FC0-81C2-EA14076B15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高峰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5A7772F-69C8-46B4-BB67-3D2C80F636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gāofēng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690CD05-E4F9-4E28-9026-88C68DDEC95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150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AEB9D9E-95DA-458F-B9DD-DF68AED654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net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70257EA-55FE-43F1-A5AF-3D2F76032B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净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78F7DB3-5573-4DEA-9E86-6C2BA8B59A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2247753-AB90-4BF9-8CBA-233CCF7384C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1706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61BC440-EC35-44B6-9592-F7F81EAA97F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analysis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CECABB3-47B1-44F5-B508-BF07F248F7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分析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DD8E4FD-BFD6-49E3-BB6C-3347842254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fēnxī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FF5484E-AD80-4E6E-88EB-E5EC9825A76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6301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90284C2-42EF-48DF-873D-759C5F08F1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wave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8DC780A-90DC-435E-86C7-9A03972B3B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浪潮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172891E-6BB5-4943-A8CE-F68F53E75A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làngcháo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44A7967-C8F6-419E-B802-6BF99656A7C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1911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E12AB16-9597-4B2B-A8A1-F08EF6FAE3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control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E2CA72C-AF93-4D38-8C07-82ACC4AC60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管控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32449B9-482C-4ADB-BEF6-0B668C7934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guǎnkòng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D248FEB-07E1-4003-9F29-6B550CB13AD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4957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69D2E2B-B69A-4426-BB38-18170BB5F9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closed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CA68DAC-C43E-41EC-8B60-F0309A6FEF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封闭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832658F-2120-40E1-AB98-75694E89CB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fēngbì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D969544-D39C-47A7-8F22-E7387F0B866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4578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9DD1B4E-A1C8-4B39-A8D4-064A2AF445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recent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1115E4D-ED2C-47AF-A2B7-E5C36D1E9A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近期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CD8CF96-6732-408B-917E-DC746C3B89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jìnqí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6F121B2-95CB-4E02-BFC7-5308108AF84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4316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AD70D7B-BE24-4D8B-ABB0-FD5B2C4DCE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mass exodus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C75A3E2-9C7A-4A2F-848B-5D23F79389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大举出逃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85D0CB9-25C8-4D76-86B3-896249550C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dàjǔ</a:t>
            </a:r>
            <a:r>
              <a:rPr lang="en-US" altLang="zh-TW" dirty="0"/>
              <a:t> </a:t>
            </a:r>
            <a:r>
              <a:rPr lang="en-US" altLang="zh-TW" dirty="0" err="1"/>
              <a:t>chūtáo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BD3800B-673C-46E8-AE14-8B2FE1802D1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30986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C735EF8-06F1-4F11-9365-D901D8D05C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migrate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98B7D6F-9C84-407A-9CDB-F3986D8DE2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移居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C451579-D51D-4325-8C39-CD1A050177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yíjū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B1A0831-F3E8-4CBA-ABB1-770A252BEE4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6602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174D0D3-2F9E-44E2-9BA7-BA4C8A5835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fill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1CF2077-D91C-452F-9FDA-1F4B0B6CA9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填补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3C73CD6-F5AA-4FBC-8566-A1FB633C71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tiánbǔ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2784BA2-D2B3-4045-8ED9-B661533B19C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443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become normalized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常态化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chángtàihuà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0E5FADC-1293-467A-9004-5C8EF48D580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3CBE2DB-4F8C-42F4-8A28-BDC5ADC472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gap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C09C8F6-5A85-405D-A24A-54C6AF838B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缺口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BE58AFE-1F98-4C73-B12D-C52CEBC1C03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quēkǒu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DB463EC-9D34-41F7-A77A-9BB88491DA2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6134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80625C5-0575-4EA2-82A3-4B606B94BA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boom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2E67E77-2E5F-4B06-9847-D6A610DA30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热潮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2C3E1A1-39AA-4DD6-B5F5-788085AFE5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rècháo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F5144D7-05CF-4CCF-918A-766A3E3E4B8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4752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E4BECC7-362C-4026-A712-28E0A8BE0EF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introduce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10F4F9D-9329-4CE1-9603-1C95FA11D4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引入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99D075A-2AF3-4748-A897-9D521F01B7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yǐnrù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F179042-49F0-4DA6-86C9-F8DA1C4FF26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0727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B58D7BB-D016-462F-86EE-77887FB4CA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open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87D4099-A5F4-4A2F-9C9C-892798DA5C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开放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B711319-24C2-46B2-832F-91ADAEF6D6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kāifàng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091D035-B5A8-49E2-8121-87BA6E1B13D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5699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FED9179-01BB-4094-B367-E0C0691138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cope with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4144D6F-DF59-44A8-90E0-BC207A4A20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因应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29FDFDE-85E8-4FDB-B152-31E57C19C0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yīnyìng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8DC177D-B0EF-411A-B04E-AF71752DD45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7350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0482BDA-E5E2-40AE-B9FD-B9BD8473ED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go to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8088C11-2F6F-4FA5-9298-0E8C88B7AA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前往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5672109-44D9-4C5F-8B15-CA89AADCA6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qiánwǎng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FD31C20-6EE0-4FA6-89B7-2092E9EB163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6266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6E11333-99E6-41D7-98AA-3BA3C8E991F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equal to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F572BE5-113E-4595-9266-2C85171A07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等于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AFD5463-0C26-41A5-A2BF-7D5E39E90C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děngyú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A554E03-C05C-43EE-A3ED-694E4D75991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2438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C7174CD-67A2-41FE-BFE5-32CA25F319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kinetic energy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8068DF1-3029-4DFD-A091-6899BC080A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动能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F948A8A-27C0-422F-96B6-2A18DBC0B1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dòngnéng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15342F0-5EDB-4B5F-BFEC-2FCC134777C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5450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5A3DA6D-B29B-4B47-AC8D-FC4413ADFC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supply-demand imbalance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1B89B5D-D981-446F-B67E-881F7731A1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供需失调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CA0A612-8CD0-4E9F-8126-3FFF23B213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gōngxū</a:t>
            </a:r>
            <a:r>
              <a:rPr lang="en-US" altLang="zh-TW" dirty="0"/>
              <a:t> </a:t>
            </a:r>
            <a:r>
              <a:rPr lang="en-US" altLang="zh-TW" dirty="0" err="1"/>
              <a:t>shītiáo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DA7C64C-670B-434C-B0FC-90FF38E64C9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9428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54B1FEA-1DB6-4A86-A432-3C7811E405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window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8EB6E60-8AC0-4915-9BEB-68481AB556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窗口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53F23DE-DA66-49A1-A15B-FDFB64D712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chuāngkǒu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5C7B75F-EC8C-4FB9-AE89-E1C56DB22BA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950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23D64FA-00C0-4D82-BA28-2C037229921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strive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9069F4C-4618-4603-9E62-D82EE681F7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力拼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BD0FD49-1CA0-4945-8A24-3546C488BC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lìpīn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EB14F3F-0DBA-4E7C-B4E7-F0FB0256EA1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1200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1A82145-56E2-43F5-A4EC-7204FDA25E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savor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9BB21D2-1AD4-4BC0-AE07-3278DF284B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品尝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15807BE-7909-4479-AB8F-8A96EC9901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pǐncháng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6CE03B2-19C4-4766-946A-F95AF2929B1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6137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pho (Vietnam)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越南河粉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Yuènán</a:t>
            </a:r>
            <a:r>
              <a:rPr lang="en-US" altLang="zh-TW" dirty="0"/>
              <a:t> </a:t>
            </a:r>
            <a:r>
              <a:rPr lang="en-US" altLang="zh-TW" dirty="0" err="1"/>
              <a:t>héfěn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4B9B2C3-64A7-4392-B974-B24CA86531B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0062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tom yum </a:t>
            </a:r>
            <a:r>
              <a:rPr lang="en-US" altLang="zh-TW" dirty="0" err="1"/>
              <a:t>goong</a:t>
            </a:r>
            <a:r>
              <a:rPr lang="en-US" altLang="zh-TW" dirty="0"/>
              <a:t> (Thailand)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sz="13800" dirty="0"/>
              <a:t>泰国冬阴功汤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914698"/>
            <a:ext cx="12192000" cy="1427589"/>
          </a:xfrm>
        </p:spPr>
        <p:txBody>
          <a:bodyPr>
            <a:normAutofit/>
          </a:bodyPr>
          <a:lstStyle/>
          <a:p>
            <a:r>
              <a:rPr lang="en-US" altLang="zh-TW" sz="7200" dirty="0" err="1"/>
              <a:t>Tàiguó</a:t>
            </a:r>
            <a:r>
              <a:rPr lang="en-US" altLang="zh-TW" sz="7200" dirty="0"/>
              <a:t> </a:t>
            </a:r>
            <a:r>
              <a:rPr lang="en-US" altLang="zh-TW" sz="7200" dirty="0" err="1"/>
              <a:t>dōngyīngōng</a:t>
            </a:r>
            <a:r>
              <a:rPr lang="en-US" altLang="zh-TW" sz="7200" dirty="0"/>
              <a:t> </a:t>
            </a:r>
            <a:r>
              <a:rPr lang="en-US" altLang="zh-TW" sz="7200" dirty="0" err="1"/>
              <a:t>tāng</a:t>
            </a:r>
            <a:endParaRPr lang="en-US" altLang="zh-TW" sz="7200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02E2A8B-B73F-492B-97CD-D1C334899F4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5890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turmeric rice (Indonesia)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dirty="0"/>
              <a:t>印尼姜黄饭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TW" dirty="0" err="1"/>
              <a:t>Yìnní</a:t>
            </a:r>
            <a:r>
              <a:rPr lang="en-US" altLang="zh-TW" dirty="0"/>
              <a:t> </a:t>
            </a:r>
            <a:r>
              <a:rPr lang="en-US" altLang="zh-TW" dirty="0" err="1"/>
              <a:t>jiānghuáng</a:t>
            </a:r>
            <a:r>
              <a:rPr lang="en-US" altLang="zh-TW" dirty="0"/>
              <a:t> </a:t>
            </a:r>
            <a:r>
              <a:rPr lang="en-US" altLang="zh-TW" dirty="0" err="1"/>
              <a:t>fàn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04FF38D-03BB-4DE2-AE77-8873A2A5466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3280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39AEFBE-09A6-4CFC-8929-D004A4BC8C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authentic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A19821E-180D-4283-9870-DA6120E557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道地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755A720-A2AB-44A9-A553-836012B5AB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dàodì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27FC35D-A458-45F1-8315-87E49BAC229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6450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44D8A9E-4930-4086-82BA-EBF6B62ABF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exotic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96746C4-A9EA-495A-B25F-AC6A2761E4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异国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8FDADA8-DD78-49FD-9B6D-A5B7EEA30EC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yìguó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086AB2B-83BD-4AEC-AE58-B0F16490199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6997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6BF13F5-7274-4206-8358-C121CF326FA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blossom everywhere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904D5C3-64B5-4C4D-9A97-99D1B50EB5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遍地开花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4A917F0-9FF9-4238-BD40-6BCE38582D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biàndì</a:t>
            </a:r>
            <a:r>
              <a:rPr lang="en-US" altLang="zh-TW" dirty="0"/>
              <a:t> </a:t>
            </a:r>
            <a:r>
              <a:rPr lang="en-US" altLang="zh-TW" dirty="0" err="1"/>
              <a:t>kāihuā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4A9714A-36D2-4466-B620-A026225010E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60611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B687F93-F634-4415-9484-E1FB1214BB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undoubtedly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67602AD-CE19-4209-A0AD-D49834C23C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无疑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A672FCB-8DA9-4918-B3FC-464EDBEA6E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wúyí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CC532B7-7CD2-45CC-AC7D-0A6F66377C8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1784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1DEF8B7-3BE0-4240-B932-41912242E7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inclusiveness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456303C-4F0C-4F2C-8D5A-32657DFABD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包容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1C53E11-385B-4DA2-ADEF-F33679C325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bāoróng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88E28EC-3679-4AC4-962C-AE41F37F27D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2894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Canada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加拿大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Jiānádà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1A5CFE2-12FE-4150-AC23-7607D13DF84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EAB8441-7D65-4F00-83FE-A6DE4DF081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open up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C8D3A55-943B-4748-AE16-98C54E618A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敞开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2241850-9F06-4CD9-B849-366DB5BC02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chǎngkāi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B11004F-EC14-4E9F-B1F5-C4073AAAFFE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46068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The Economist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经济学人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Jīngjì</a:t>
            </a:r>
            <a:r>
              <a:rPr lang="en-US" altLang="zh-TW" dirty="0"/>
              <a:t> </a:t>
            </a:r>
            <a:r>
              <a:rPr lang="en-US" altLang="zh-TW" dirty="0" err="1"/>
              <a:t>Xuérén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9FCB8B5-DF87-47B3-BA1C-FBE4A235229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5701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net migration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净移民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jìng</a:t>
            </a:r>
            <a:r>
              <a:rPr lang="en-US" altLang="zh-TW" dirty="0"/>
              <a:t> </a:t>
            </a:r>
            <a:r>
              <a:rPr lang="en-US" altLang="zh-TW" dirty="0" err="1"/>
              <a:t>yímín</a:t>
            </a:r>
            <a:endParaRPr lang="zh-TW" altLang="en-US" dirty="0"/>
          </a:p>
        </p:txBody>
      </p:sp>
      <p:sp>
        <p:nvSpPr>
          <p:cNvPr id="2" name="矩形: 圓角 1">
            <a:extLst>
              <a:ext uri="{FF2B5EF4-FFF2-40B4-BE49-F238E27FC236}">
                <a16:creationId xmlns:a16="http://schemas.microsoft.com/office/drawing/2014/main" id="{2C206F6A-9B18-4DAC-A79A-FA7FDDF50549}"/>
              </a:ext>
            </a:extLst>
          </p:cNvPr>
          <p:cNvSpPr/>
          <p:nvPr/>
        </p:nvSpPr>
        <p:spPr>
          <a:xfrm>
            <a:off x="5693791" y="5695951"/>
            <a:ext cx="6231118" cy="886283"/>
          </a:xfrm>
          <a:prstGeom prst="roundRect">
            <a:avLst/>
          </a:prstGeom>
          <a:noFill/>
          <a:ln w="19050">
            <a:solidFill>
              <a:srgbClr val="B74E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>
                <a:solidFill>
                  <a:srgbClr val="B74E83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移民数量减去移居国外人数。</a:t>
            </a:r>
          </a:p>
          <a:p>
            <a:r>
              <a:rPr lang="en-US" altLang="zh-TW" dirty="0">
                <a:solidFill>
                  <a:srgbClr val="B74E83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The number of immigrants minus the number of emigrants.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1684882E-077C-4932-B400-8BEEDCA6371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38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4C6ACE7-4683-4E34-A6B5-EEACA83E82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welcome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2C09EC6-F28A-4D26-9027-3F66217DA6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迎接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F6EC0A2-8B96-43B2-B5B1-CACE086EAD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yíngjiē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681EBF0-AB4F-481E-82B1-91661D16074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113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D65AC53-F331-4692-A28C-A3A80E025C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solution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57959E8-7A72-4ACE-8E85-32D3A66989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解方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35724A4-F1F6-4CD9-B60A-054D3AE1AF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jiěfāng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F9552B1-0C3B-4B2F-BE16-F58F7748977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907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4D21615-EDCB-4751-96CB-B0EBCD202F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indicate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0F59B3B-068B-44B7-AD62-EF810A95C7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显示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2973E76-2654-492D-B78C-205DB684BE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xiǎnshì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0119AB4-E903-4610-8927-9F076F43B86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892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A96C49B-9DE8-4A6A-A30D-EAB1C6A4BE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set a record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7208F31-2691-4007-AB29-CBFAE9AEA5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创下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8942713-6655-4CB4-A69A-5B1E35294F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chuàngxià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E4090CB-40E0-4D84-8631-50F0FBF5011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259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CCA229D-B46D-477A-B4C0-57F698E875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 all ages, ever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4353CBD-5A07-47F8-AD84-17C7BCB3E0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有史以来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0901864-E89F-4BBD-BD3C-AEA888B39F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yǒushǐ</a:t>
            </a:r>
            <a:r>
              <a:rPr lang="en-US" altLang="zh-TW" dirty="0"/>
              <a:t> </a:t>
            </a:r>
            <a:r>
              <a:rPr lang="en-US" altLang="zh-TW" dirty="0" err="1"/>
              <a:t>yǐlái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C2665D1-7999-4E45-9248-A4BD2FB04A2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8597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</TotalTime>
  <Words>367</Words>
  <Application>Microsoft Office PowerPoint</Application>
  <PresentationFormat>寬螢幕</PresentationFormat>
  <Paragraphs>203</Paragraphs>
  <Slides>41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41</vt:i4>
      </vt:variant>
    </vt:vector>
  </HeadingPairs>
  <TitlesOfParts>
    <vt:vector size="50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常态化</vt:lpstr>
      <vt:lpstr>力拼</vt:lpstr>
      <vt:lpstr>敞开</vt:lpstr>
      <vt:lpstr>迎接</vt:lpstr>
      <vt:lpstr>解方</vt:lpstr>
      <vt:lpstr>显示</vt:lpstr>
      <vt:lpstr>创下</vt:lpstr>
      <vt:lpstr>有史以来</vt:lpstr>
      <vt:lpstr>高峰</vt:lpstr>
      <vt:lpstr>净</vt:lpstr>
      <vt:lpstr>分析</vt:lpstr>
      <vt:lpstr>浪潮</vt:lpstr>
      <vt:lpstr>管控</vt:lpstr>
      <vt:lpstr>封闭</vt:lpstr>
      <vt:lpstr>近期</vt:lpstr>
      <vt:lpstr>大举出逃</vt:lpstr>
      <vt:lpstr>移居</vt:lpstr>
      <vt:lpstr>填补</vt:lpstr>
      <vt:lpstr>缺口</vt:lpstr>
      <vt:lpstr>热潮</vt:lpstr>
      <vt:lpstr>引入</vt:lpstr>
      <vt:lpstr>开放</vt:lpstr>
      <vt:lpstr>因应</vt:lpstr>
      <vt:lpstr>前往</vt:lpstr>
      <vt:lpstr>等于</vt:lpstr>
      <vt:lpstr>动能</vt:lpstr>
      <vt:lpstr>供需失调</vt:lpstr>
      <vt:lpstr>窗口</vt:lpstr>
      <vt:lpstr>品尝</vt:lpstr>
      <vt:lpstr>越南河粉</vt:lpstr>
      <vt:lpstr>泰国冬阴功汤</vt:lpstr>
      <vt:lpstr>印尼姜黄饭</vt:lpstr>
      <vt:lpstr>道地</vt:lpstr>
      <vt:lpstr>异国</vt:lpstr>
      <vt:lpstr>遍地开花</vt:lpstr>
      <vt:lpstr>无疑</vt:lpstr>
      <vt:lpstr>包容</vt:lpstr>
      <vt:lpstr>加拿大</vt:lpstr>
      <vt:lpstr>经济学人</vt:lpstr>
      <vt:lpstr>净移民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31</cp:revision>
  <dcterms:created xsi:type="dcterms:W3CDTF">2024-07-26T00:45:44Z</dcterms:created>
  <dcterms:modified xsi:type="dcterms:W3CDTF">2026-04-27T08:21:33Z</dcterms:modified>
</cp:coreProperties>
</file>